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72" r:id="rId4"/>
    <p:sldId id="273" r:id="rId5"/>
    <p:sldId id="274" r:id="rId6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B00"/>
    <a:srgbClr val="97E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70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Northrop" userId="2f08616f7972e4aa" providerId="LiveId" clId="{D004A3AD-2A03-414F-B2C8-86770EA73B97}"/>
    <pc:docChg chg="modSld">
      <pc:chgData name="John Northrop" userId="2f08616f7972e4aa" providerId="LiveId" clId="{D004A3AD-2A03-414F-B2C8-86770EA73B97}" dt="2021-08-03T07:07:55.325" v="7" actId="20577"/>
      <pc:docMkLst>
        <pc:docMk/>
      </pc:docMkLst>
      <pc:sldChg chg="modSp mod">
        <pc:chgData name="John Northrop" userId="2f08616f7972e4aa" providerId="LiveId" clId="{D004A3AD-2A03-414F-B2C8-86770EA73B97}" dt="2021-08-03T07:07:55.325" v="7" actId="20577"/>
        <pc:sldMkLst>
          <pc:docMk/>
          <pc:sldMk cId="265549240" sldId="256"/>
        </pc:sldMkLst>
        <pc:spChg chg="mod">
          <ac:chgData name="John Northrop" userId="2f08616f7972e4aa" providerId="LiveId" clId="{D004A3AD-2A03-414F-B2C8-86770EA73B97}" dt="2021-08-03T07:07:55.325" v="7" actId="20577"/>
          <ac:spMkLst>
            <pc:docMk/>
            <pc:sldMk cId="265549240" sldId="256"/>
            <ac:spMk id="5" creationId="{E4E6623A-3B7B-4354-A6F1-A90326BFF4D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E4B59689-26CD-4DAF-A290-399B9D4137ED}" type="datetimeFigureOut">
              <a:rPr lang="en-GB" smtClean="0"/>
              <a:t>03/08/2021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B8A2F434-D472-40E7-ACB9-3464E707D2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773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E909B-2FC7-4FEB-B233-5C8AAF2D13AC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F115-D38B-4D48-87DB-3C410CDBF415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D4FD-C97E-4B17-B4E4-AC1905A70060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63BA3-B112-4E44-9914-B9086A242D2D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6DAA7-0E40-4266-BAAA-C1DA86F27C84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5B21-C0E6-48DF-8F7A-FE2D9E7C5DE6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5AA5B-01B4-49A7-B0E0-6D24524DB9AA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16BE-98B6-4FC2-A2B5-3BE19F4E5F0E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22E9-2079-4A9A-9E9C-46772ED87B06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0873-A514-4189-A38D-2DD5FFF02AA2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3AA4-5CD2-4952-828F-2C9065E9759A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DD6F-14AC-4AA1-AA9B-6DB79FBEA8E9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81B2-3D36-42E1-87D2-F7B7F486254F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7D03-A2EC-4C93-B3E8-11B556F386B4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5C87-6E90-4577-8CA6-46D8A5FD6A5F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23CA-3953-4576-9B0C-BEA4EF06F4BD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126D6-C4E5-4591-8766-D3E8654B04F9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97D54-3875-4858-9144-847AAD595F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3295" y="718238"/>
            <a:ext cx="7766936" cy="1646302"/>
          </a:xfrm>
        </p:spPr>
        <p:txBody>
          <a:bodyPr/>
          <a:lstStyle/>
          <a:p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Health Poverty Action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1187A-F38E-4F65-8C1B-D1A2E1A6E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3479" y="2880550"/>
            <a:ext cx="8877430" cy="2035834"/>
          </a:xfrm>
        </p:spPr>
        <p:txBody>
          <a:bodyPr>
            <a:normAutofit/>
          </a:bodyPr>
          <a:lstStyle/>
          <a:p>
            <a:pPr algn="l"/>
            <a:r>
              <a:rPr lang="en-GB" sz="4400" i="1" dirty="0">
                <a:solidFill>
                  <a:schemeClr val="accent4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New</a:t>
            </a:r>
            <a:r>
              <a:rPr lang="en-GB" sz="4400" dirty="0">
                <a:solidFill>
                  <a:schemeClr val="accent4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 Finance System </a:t>
            </a:r>
          </a:p>
          <a:p>
            <a:pPr algn="l"/>
            <a:endParaRPr lang="en-GB" sz="1900" dirty="0">
              <a:solidFill>
                <a:schemeClr val="accent4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  <a:p>
            <a:pPr algn="l"/>
            <a:r>
              <a:rPr lang="en-GB" sz="1900" dirty="0">
                <a:solidFill>
                  <a:schemeClr val="accent4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Basic Approval Flows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C5B5DB-D324-43EE-A5DA-CD4D1A2878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3281" y="256437"/>
            <a:ext cx="1471771" cy="1284952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E4E6623A-3B7B-4354-A6F1-A90326BFF4D2}"/>
              </a:ext>
            </a:extLst>
          </p:cNvPr>
          <p:cNvSpPr txBox="1">
            <a:spLocks/>
          </p:cNvSpPr>
          <p:nvPr/>
        </p:nvSpPr>
        <p:spPr>
          <a:xfrm>
            <a:off x="213130" y="6039387"/>
            <a:ext cx="7446454" cy="70579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600" dirty="0">
                <a:solidFill>
                  <a:schemeClr val="accent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V030821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2F57D-7C01-4840-94DA-04287A1FF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49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8D1187A-F38E-4F65-8C1B-D1A2E1A6E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2834" y="748930"/>
            <a:ext cx="1734423" cy="705798"/>
          </a:xfrm>
        </p:spPr>
        <p:txBody>
          <a:bodyPr>
            <a:normAutofit fontScale="92500"/>
          </a:bodyPr>
          <a:lstStyle/>
          <a:p>
            <a:pPr algn="l"/>
            <a:r>
              <a:rPr lang="en-GB" sz="3400" dirty="0">
                <a:solidFill>
                  <a:schemeClr val="accent4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996186-AC15-438A-8BA7-B26400A1A9C4}"/>
              </a:ext>
            </a:extLst>
          </p:cNvPr>
          <p:cNvSpPr txBox="1"/>
          <p:nvPr/>
        </p:nvSpPr>
        <p:spPr>
          <a:xfrm>
            <a:off x="1199408" y="1813173"/>
            <a:ext cx="86452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Today’s session will cover the following:</a:t>
            </a:r>
          </a:p>
          <a:p>
            <a:endParaRPr lang="en-GB" dirty="0"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Supplier Expense Workflow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Staff Expense Workflow (including Payments in Advance)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Income Workflow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493589B-4226-4CBC-8BDF-89BD57127A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3281" y="256437"/>
            <a:ext cx="1471771" cy="1284952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C1D64D4-DA0C-4C21-8C3C-B31CB0218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571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8D1187A-F38E-4F65-8C1B-D1A2E1A6E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0063" y="167730"/>
            <a:ext cx="8487722" cy="1028024"/>
          </a:xfrm>
        </p:spPr>
        <p:txBody>
          <a:bodyPr>
            <a:normAutofit fontScale="92500"/>
          </a:bodyPr>
          <a:lstStyle/>
          <a:p>
            <a:pPr algn="l"/>
            <a:r>
              <a:rPr lang="en-GB" sz="2400" dirty="0">
                <a:solidFill>
                  <a:schemeClr val="accent2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Supplier Expense</a:t>
            </a:r>
          </a:p>
          <a:p>
            <a:pPr algn="l"/>
            <a:r>
              <a:rPr lang="en-GB" sz="2200" dirty="0">
                <a:solidFill>
                  <a:schemeClr val="accent4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For </a:t>
            </a:r>
            <a:r>
              <a:rPr lang="en-GB" sz="2200" i="1" dirty="0">
                <a:solidFill>
                  <a:schemeClr val="accent4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any</a:t>
            </a:r>
            <a:r>
              <a:rPr lang="en-GB" sz="2200" dirty="0">
                <a:solidFill>
                  <a:schemeClr val="accent4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 payment method (bank payment, petty cash, cheque, etc)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7E6132-BC75-4A65-9FFC-5609F90943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3281" y="256437"/>
            <a:ext cx="1471771" cy="1284952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EBE38D5-D2EE-4E23-A52D-A1311E602931}"/>
              </a:ext>
            </a:extLst>
          </p:cNvPr>
          <p:cNvSpPr/>
          <p:nvPr/>
        </p:nvSpPr>
        <p:spPr>
          <a:xfrm>
            <a:off x="685799" y="1477109"/>
            <a:ext cx="1858105" cy="9144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Purchase Order Required?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B05242-B93F-4272-AFC4-55E8A6069F21}"/>
              </a:ext>
            </a:extLst>
          </p:cNvPr>
          <p:cNvGrpSpPr/>
          <p:nvPr/>
        </p:nvGrpSpPr>
        <p:grpSpPr>
          <a:xfrm>
            <a:off x="2543904" y="1741075"/>
            <a:ext cx="927051" cy="205934"/>
            <a:chOff x="2543904" y="1741075"/>
            <a:chExt cx="927051" cy="205934"/>
          </a:xfrm>
        </p:grpSpPr>
        <p:cxnSp>
          <p:nvCxnSpPr>
            <p:cNvPr id="10" name="Connector: Elbow 9">
              <a:extLst>
                <a:ext uri="{FF2B5EF4-FFF2-40B4-BE49-F238E27FC236}">
                  <a16:creationId xmlns:a16="http://schemas.microsoft.com/office/drawing/2014/main" id="{7E6077BE-9C18-4B91-91BD-3C4FAE3EDC9C}"/>
                </a:ext>
              </a:extLst>
            </p:cNvPr>
            <p:cNvCxnSpPr>
              <a:cxnSpLocks/>
              <a:stCxn id="8" idx="3"/>
              <a:endCxn id="34" idx="1"/>
            </p:cNvCxnSpPr>
            <p:nvPr/>
          </p:nvCxnSpPr>
          <p:spPr>
            <a:xfrm>
              <a:off x="2543904" y="1934309"/>
              <a:ext cx="927051" cy="127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6D86F099-D2B6-4D60-BF90-33AE65B258CD}"/>
                </a:ext>
              </a:extLst>
            </p:cNvPr>
            <p:cNvSpPr/>
            <p:nvPr/>
          </p:nvSpPr>
          <p:spPr>
            <a:xfrm>
              <a:off x="2800284" y="1741075"/>
              <a:ext cx="403509" cy="193234"/>
            </a:xfrm>
            <a:prstGeom prst="roundRect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dirty="0"/>
                <a:t>Yes</a:t>
              </a:r>
            </a:p>
          </p:txBody>
        </p:sp>
      </p:grp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D05EE224-C5B6-4FE5-BF11-C563439AE9BE}"/>
              </a:ext>
            </a:extLst>
          </p:cNvPr>
          <p:cNvSpPr/>
          <p:nvPr/>
        </p:nvSpPr>
        <p:spPr>
          <a:xfrm>
            <a:off x="3470955" y="1477109"/>
            <a:ext cx="1981200" cy="9144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Email local finance team with all relevant quotes, forms and supplier details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68EDFA1D-4533-40FC-A90B-E0233F4D676A}"/>
              </a:ext>
            </a:extLst>
          </p:cNvPr>
          <p:cNvSpPr/>
          <p:nvPr/>
        </p:nvSpPr>
        <p:spPr>
          <a:xfrm>
            <a:off x="5739366" y="1477109"/>
            <a:ext cx="1786849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Local Finance Team creates Purchase Order in finance system</a:t>
            </a:r>
          </a:p>
        </p:txBody>
      </p: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98835175-5A10-4200-AD4B-0AD06B005E7C}"/>
              </a:ext>
            </a:extLst>
          </p:cNvPr>
          <p:cNvCxnSpPr>
            <a:cxnSpLocks/>
            <a:stCxn id="34" idx="3"/>
            <a:endCxn id="37" idx="1"/>
          </p:cNvCxnSpPr>
          <p:nvPr/>
        </p:nvCxnSpPr>
        <p:spPr>
          <a:xfrm>
            <a:off x="5452155" y="1934309"/>
            <a:ext cx="287211" cy="12700"/>
          </a:xfrm>
          <a:prstGeom prst="bentConnector3">
            <a:avLst>
              <a:gd name="adj1" fmla="val 50000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D5F0A3EF-5718-4DFC-ADD5-4DFF831489DE}"/>
              </a:ext>
            </a:extLst>
          </p:cNvPr>
          <p:cNvSpPr/>
          <p:nvPr/>
        </p:nvSpPr>
        <p:spPr>
          <a:xfrm>
            <a:off x="7966323" y="1477109"/>
            <a:ext cx="1786849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Purchase Order approved by Project/Department budget owner*</a:t>
            </a:r>
          </a:p>
        </p:txBody>
      </p: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D659030C-1A08-470E-BBD2-A58A6967BC92}"/>
              </a:ext>
            </a:extLst>
          </p:cNvPr>
          <p:cNvCxnSpPr>
            <a:cxnSpLocks/>
            <a:stCxn id="37" idx="3"/>
            <a:endCxn id="41" idx="1"/>
          </p:cNvCxnSpPr>
          <p:nvPr/>
        </p:nvCxnSpPr>
        <p:spPr>
          <a:xfrm>
            <a:off x="7526215" y="1934309"/>
            <a:ext cx="440108" cy="12700"/>
          </a:xfrm>
          <a:prstGeom prst="bentConnector3">
            <a:avLst>
              <a:gd name="adj1" fmla="val 50000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3056FE7-FA12-4CDE-856C-167A87F293C8}"/>
              </a:ext>
            </a:extLst>
          </p:cNvPr>
          <p:cNvGrpSpPr/>
          <p:nvPr/>
        </p:nvGrpSpPr>
        <p:grpSpPr>
          <a:xfrm>
            <a:off x="1614851" y="2391509"/>
            <a:ext cx="1193747" cy="1342284"/>
            <a:chOff x="2032946" y="-285719"/>
            <a:chExt cx="1193747" cy="1342284"/>
          </a:xfrm>
        </p:grpSpPr>
        <p:cxnSp>
          <p:nvCxnSpPr>
            <p:cNvPr id="54" name="Connector: Elbow 53">
              <a:extLst>
                <a:ext uri="{FF2B5EF4-FFF2-40B4-BE49-F238E27FC236}">
                  <a16:creationId xmlns:a16="http://schemas.microsoft.com/office/drawing/2014/main" id="{B01CDE8C-A297-4BCE-B9E3-5059F2108631}"/>
                </a:ext>
              </a:extLst>
            </p:cNvPr>
            <p:cNvCxnSpPr>
              <a:cxnSpLocks/>
              <a:stCxn id="8" idx="2"/>
              <a:endCxn id="56" idx="1"/>
            </p:cNvCxnSpPr>
            <p:nvPr/>
          </p:nvCxnSpPr>
          <p:spPr>
            <a:xfrm rot="16200000" flipH="1">
              <a:off x="1958678" y="-211451"/>
              <a:ext cx="1342284" cy="1193747"/>
            </a:xfrm>
            <a:prstGeom prst="bentConnector2">
              <a:avLst/>
            </a:prstGeom>
            <a:ln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488975A7-756D-4056-ABF5-3DBCE6239F10}"/>
                </a:ext>
              </a:extLst>
            </p:cNvPr>
            <p:cNvSpPr/>
            <p:nvPr/>
          </p:nvSpPr>
          <p:spPr>
            <a:xfrm>
              <a:off x="2108622" y="551183"/>
              <a:ext cx="403509" cy="193234"/>
            </a:xfrm>
            <a:prstGeom prst="roundRect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dirty="0"/>
                <a:t>No</a:t>
              </a:r>
            </a:p>
          </p:txBody>
        </p:sp>
      </p:grp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1BFECC72-90F1-4C38-B057-6F1C9C8617EE}"/>
              </a:ext>
            </a:extLst>
          </p:cNvPr>
          <p:cNvSpPr/>
          <p:nvPr/>
        </p:nvSpPr>
        <p:spPr>
          <a:xfrm>
            <a:off x="2808599" y="3440716"/>
            <a:ext cx="1981200" cy="58615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Email supplier invoice to local finance team</a:t>
            </a: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15D02446-D083-42E9-8F0F-B4F0D05F64CF}"/>
              </a:ext>
            </a:extLst>
          </p:cNvPr>
          <p:cNvSpPr/>
          <p:nvPr/>
        </p:nvSpPr>
        <p:spPr>
          <a:xfrm>
            <a:off x="5739366" y="2907324"/>
            <a:ext cx="1786849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Local Finance Team raises Purchase Invoice in finance system</a:t>
            </a:r>
          </a:p>
        </p:txBody>
      </p: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0CD2E4F4-E492-4B86-A310-82AB3359AB98}"/>
              </a:ext>
            </a:extLst>
          </p:cNvPr>
          <p:cNvCxnSpPr>
            <a:cxnSpLocks/>
            <a:stCxn id="56" idx="3"/>
            <a:endCxn id="60" idx="1"/>
          </p:cNvCxnSpPr>
          <p:nvPr/>
        </p:nvCxnSpPr>
        <p:spPr>
          <a:xfrm flipV="1">
            <a:off x="4789799" y="3364524"/>
            <a:ext cx="949567" cy="369269"/>
          </a:xfrm>
          <a:prstGeom prst="bentConnector3">
            <a:avLst>
              <a:gd name="adj1" fmla="val 50000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B67BE52A-3888-4D6D-A4C8-36A9CE153B6E}"/>
              </a:ext>
            </a:extLst>
          </p:cNvPr>
          <p:cNvSpPr/>
          <p:nvPr/>
        </p:nvSpPr>
        <p:spPr>
          <a:xfrm>
            <a:off x="7966323" y="2907324"/>
            <a:ext cx="1786849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Purchase Invoices </a:t>
            </a:r>
            <a:r>
              <a:rPr lang="en-GB" sz="1200" i="1" dirty="0"/>
              <a:t>without</a:t>
            </a:r>
            <a:r>
              <a:rPr lang="en-GB" sz="1200" dirty="0"/>
              <a:t> a Purchase order approved by Project/Department budget owner*</a:t>
            </a:r>
          </a:p>
        </p:txBody>
      </p: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FF6A2479-7C9C-48C4-BC10-28C6A33C3A3B}"/>
              </a:ext>
            </a:extLst>
          </p:cNvPr>
          <p:cNvCxnSpPr>
            <a:cxnSpLocks/>
            <a:stCxn id="60" idx="3"/>
            <a:endCxn id="64" idx="1"/>
          </p:cNvCxnSpPr>
          <p:nvPr/>
        </p:nvCxnSpPr>
        <p:spPr>
          <a:xfrm>
            <a:off x="7526215" y="3364524"/>
            <a:ext cx="440108" cy="12700"/>
          </a:xfrm>
          <a:prstGeom prst="bentConnector3">
            <a:avLst>
              <a:gd name="adj1" fmla="val 50000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7A103812-6A0A-4468-A202-9A58D53413EE}"/>
              </a:ext>
            </a:extLst>
          </p:cNvPr>
          <p:cNvCxnSpPr>
            <a:cxnSpLocks/>
            <a:stCxn id="64" idx="3"/>
            <a:endCxn id="68" idx="0"/>
          </p:cNvCxnSpPr>
          <p:nvPr/>
        </p:nvCxnSpPr>
        <p:spPr>
          <a:xfrm flipH="1">
            <a:off x="2195608" y="3364524"/>
            <a:ext cx="7557564" cy="1559167"/>
          </a:xfrm>
          <a:prstGeom prst="bentConnector4">
            <a:avLst>
              <a:gd name="adj1" fmla="val -3025"/>
              <a:gd name="adj2" fmla="val 64662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00A3BF27-721D-475C-B3F7-A587C8D3334F}"/>
              </a:ext>
            </a:extLst>
          </p:cNvPr>
          <p:cNvSpPr/>
          <p:nvPr/>
        </p:nvSpPr>
        <p:spPr>
          <a:xfrm>
            <a:off x="1302183" y="4923691"/>
            <a:ext cx="1786849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Local In-Country payment run approval process occurs for payment</a:t>
            </a: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3A6C1CA2-E3FD-4C62-8D1A-4F45C48045B8}"/>
              </a:ext>
            </a:extLst>
          </p:cNvPr>
          <p:cNvSpPr/>
          <p:nvPr/>
        </p:nvSpPr>
        <p:spPr>
          <a:xfrm>
            <a:off x="624249" y="6139494"/>
            <a:ext cx="3883273" cy="53807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* Some locations might have value limits on approval and more senior managers will need to approve</a:t>
            </a: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11BBECDB-927B-4DD3-AC96-CCA80AC3EAA4}"/>
              </a:ext>
            </a:extLst>
          </p:cNvPr>
          <p:cNvSpPr/>
          <p:nvPr/>
        </p:nvSpPr>
        <p:spPr>
          <a:xfrm>
            <a:off x="5853211" y="1275179"/>
            <a:ext cx="594478" cy="20192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Iplicit</a:t>
            </a:r>
          </a:p>
        </p:txBody>
      </p: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3D787A91-8215-4128-8784-9EF64B564567}"/>
              </a:ext>
            </a:extLst>
          </p:cNvPr>
          <p:cNvSpPr/>
          <p:nvPr/>
        </p:nvSpPr>
        <p:spPr>
          <a:xfrm>
            <a:off x="8086457" y="1266485"/>
            <a:ext cx="594478" cy="20192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Iplicit</a:t>
            </a: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A181E346-4A98-40BA-9FA1-CEEBF5357A53}"/>
              </a:ext>
            </a:extLst>
          </p:cNvPr>
          <p:cNvSpPr/>
          <p:nvPr/>
        </p:nvSpPr>
        <p:spPr>
          <a:xfrm>
            <a:off x="5831896" y="2692353"/>
            <a:ext cx="594478" cy="20192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Iplicit</a:t>
            </a: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25024BD0-9760-4643-948D-D7E18F39410A}"/>
              </a:ext>
            </a:extLst>
          </p:cNvPr>
          <p:cNvSpPr/>
          <p:nvPr/>
        </p:nvSpPr>
        <p:spPr>
          <a:xfrm>
            <a:off x="8082727" y="2702567"/>
            <a:ext cx="594478" cy="20192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Iplicit</a:t>
            </a: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7FEB84F7-A4DC-4183-8214-ADAC304D900D}"/>
              </a:ext>
            </a:extLst>
          </p:cNvPr>
          <p:cNvCxnSpPr>
            <a:cxnSpLocks/>
            <a:stCxn id="60" idx="3"/>
            <a:endCxn id="68" idx="0"/>
          </p:cNvCxnSpPr>
          <p:nvPr/>
        </p:nvCxnSpPr>
        <p:spPr>
          <a:xfrm flipH="1">
            <a:off x="2195608" y="3364524"/>
            <a:ext cx="5330607" cy="1559167"/>
          </a:xfrm>
          <a:prstGeom prst="bentConnector4">
            <a:avLst>
              <a:gd name="adj1" fmla="val -4288"/>
              <a:gd name="adj2" fmla="val 64662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A520FD70-71C5-4343-94E4-78B9BCFF585F}"/>
              </a:ext>
            </a:extLst>
          </p:cNvPr>
          <p:cNvCxnSpPr>
            <a:cxnSpLocks/>
            <a:stCxn id="41" idx="3"/>
            <a:endCxn id="56" idx="0"/>
          </p:cNvCxnSpPr>
          <p:nvPr/>
        </p:nvCxnSpPr>
        <p:spPr>
          <a:xfrm flipH="1">
            <a:off x="3799199" y="1934309"/>
            <a:ext cx="5953973" cy="1506407"/>
          </a:xfrm>
          <a:prstGeom prst="bentConnector4">
            <a:avLst>
              <a:gd name="adj1" fmla="val -3839"/>
              <a:gd name="adj2" fmla="val 42361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9293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8D1187A-F38E-4F65-8C1B-D1A2E1A6E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0063" y="167730"/>
            <a:ext cx="8487722" cy="1028024"/>
          </a:xfrm>
        </p:spPr>
        <p:txBody>
          <a:bodyPr>
            <a:normAutofit fontScale="92500"/>
          </a:bodyPr>
          <a:lstStyle/>
          <a:p>
            <a:pPr algn="l"/>
            <a:r>
              <a:rPr lang="en-GB" sz="2400" dirty="0">
                <a:solidFill>
                  <a:schemeClr val="accent2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Staff Expense</a:t>
            </a:r>
          </a:p>
          <a:p>
            <a:pPr algn="l"/>
            <a:r>
              <a:rPr lang="en-GB" sz="2200" dirty="0">
                <a:solidFill>
                  <a:schemeClr val="accent4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For </a:t>
            </a:r>
            <a:r>
              <a:rPr lang="en-GB" sz="2200" i="1" dirty="0">
                <a:solidFill>
                  <a:schemeClr val="accent4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any</a:t>
            </a:r>
            <a:r>
              <a:rPr lang="en-GB" sz="2200" dirty="0">
                <a:solidFill>
                  <a:schemeClr val="accent4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 payment method (bank payment, petty cash, cheque, etc)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7E6132-BC75-4A65-9FFC-5609F90943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3281" y="256437"/>
            <a:ext cx="1471771" cy="1284952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EBE38D5-D2EE-4E23-A52D-A1311E602931}"/>
              </a:ext>
            </a:extLst>
          </p:cNvPr>
          <p:cNvSpPr/>
          <p:nvPr/>
        </p:nvSpPr>
        <p:spPr>
          <a:xfrm>
            <a:off x="669833" y="2391511"/>
            <a:ext cx="1858105" cy="9144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Out-of-Pocket Staff Expense Required?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B05242-B93F-4272-AFC4-55E8A6069F21}"/>
              </a:ext>
            </a:extLst>
          </p:cNvPr>
          <p:cNvGrpSpPr/>
          <p:nvPr/>
        </p:nvGrpSpPr>
        <p:grpSpPr>
          <a:xfrm>
            <a:off x="2527938" y="2655477"/>
            <a:ext cx="943017" cy="205934"/>
            <a:chOff x="2527938" y="1741075"/>
            <a:chExt cx="943017" cy="205934"/>
          </a:xfrm>
        </p:grpSpPr>
        <p:cxnSp>
          <p:nvCxnSpPr>
            <p:cNvPr id="10" name="Connector: Elbow 9">
              <a:extLst>
                <a:ext uri="{FF2B5EF4-FFF2-40B4-BE49-F238E27FC236}">
                  <a16:creationId xmlns:a16="http://schemas.microsoft.com/office/drawing/2014/main" id="{7E6077BE-9C18-4B91-91BD-3C4FAE3EDC9C}"/>
                </a:ext>
              </a:extLst>
            </p:cNvPr>
            <p:cNvCxnSpPr>
              <a:cxnSpLocks/>
              <a:stCxn id="8" idx="3"/>
              <a:endCxn id="34" idx="1"/>
            </p:cNvCxnSpPr>
            <p:nvPr/>
          </p:nvCxnSpPr>
          <p:spPr>
            <a:xfrm>
              <a:off x="2527938" y="1934309"/>
              <a:ext cx="943017" cy="127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6D86F099-D2B6-4D60-BF90-33AE65B258CD}"/>
                </a:ext>
              </a:extLst>
            </p:cNvPr>
            <p:cNvSpPr/>
            <p:nvPr/>
          </p:nvSpPr>
          <p:spPr>
            <a:xfrm>
              <a:off x="2800284" y="1741075"/>
              <a:ext cx="403509" cy="193234"/>
            </a:xfrm>
            <a:prstGeom prst="roundRect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dirty="0"/>
                <a:t>Yes</a:t>
              </a:r>
            </a:p>
          </p:txBody>
        </p:sp>
      </p:grp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D05EE224-C5B6-4FE5-BF11-C563439AE9BE}"/>
              </a:ext>
            </a:extLst>
          </p:cNvPr>
          <p:cNvSpPr/>
          <p:nvPr/>
        </p:nvSpPr>
        <p:spPr>
          <a:xfrm>
            <a:off x="3470955" y="2391511"/>
            <a:ext cx="1981200" cy="9144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Staff member emails budget owner and line manager requesting permission (complete form if necessary)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68EDFA1D-4533-40FC-A90B-E0233F4D676A}"/>
              </a:ext>
            </a:extLst>
          </p:cNvPr>
          <p:cNvSpPr/>
          <p:nvPr/>
        </p:nvSpPr>
        <p:spPr>
          <a:xfrm>
            <a:off x="3414065" y="4905135"/>
            <a:ext cx="1786849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First approval by local finance team</a:t>
            </a:r>
          </a:p>
        </p:txBody>
      </p: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98835175-5A10-4200-AD4B-0AD06B005E7C}"/>
              </a:ext>
            </a:extLst>
          </p:cNvPr>
          <p:cNvCxnSpPr>
            <a:cxnSpLocks/>
            <a:stCxn id="34" idx="3"/>
            <a:endCxn id="35" idx="1"/>
          </p:cNvCxnSpPr>
          <p:nvPr/>
        </p:nvCxnSpPr>
        <p:spPr>
          <a:xfrm>
            <a:off x="5452155" y="2848711"/>
            <a:ext cx="544692" cy="12700"/>
          </a:xfrm>
          <a:prstGeom prst="bentConnector3">
            <a:avLst>
              <a:gd name="adj1" fmla="val 50000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D5F0A3EF-5718-4DFC-ADD5-4DFF831489DE}"/>
              </a:ext>
            </a:extLst>
          </p:cNvPr>
          <p:cNvSpPr/>
          <p:nvPr/>
        </p:nvSpPr>
        <p:spPr>
          <a:xfrm>
            <a:off x="8303795" y="3651269"/>
            <a:ext cx="1786849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Payment in Advance approved/validated by Line Manager*</a:t>
            </a:r>
          </a:p>
        </p:txBody>
      </p: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D659030C-1A08-470E-BBD2-A58A6967BC92}"/>
              </a:ext>
            </a:extLst>
          </p:cNvPr>
          <p:cNvCxnSpPr>
            <a:cxnSpLocks/>
            <a:stCxn id="45" idx="2"/>
            <a:endCxn id="41" idx="0"/>
          </p:cNvCxnSpPr>
          <p:nvPr/>
        </p:nvCxnSpPr>
        <p:spPr>
          <a:xfrm rot="5400000">
            <a:off x="9045080" y="3470752"/>
            <a:ext cx="332658" cy="2837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3056FE7-FA12-4CDE-856C-167A87F293C8}"/>
              </a:ext>
            </a:extLst>
          </p:cNvPr>
          <p:cNvGrpSpPr/>
          <p:nvPr/>
        </p:nvGrpSpPr>
        <p:grpSpPr>
          <a:xfrm>
            <a:off x="1598885" y="1424307"/>
            <a:ext cx="1872069" cy="967205"/>
            <a:chOff x="1956439" y="-1330421"/>
            <a:chExt cx="1872069" cy="967205"/>
          </a:xfrm>
        </p:grpSpPr>
        <p:cxnSp>
          <p:nvCxnSpPr>
            <p:cNvPr id="54" name="Connector: Elbow 53">
              <a:extLst>
                <a:ext uri="{FF2B5EF4-FFF2-40B4-BE49-F238E27FC236}">
                  <a16:creationId xmlns:a16="http://schemas.microsoft.com/office/drawing/2014/main" id="{B01CDE8C-A297-4BCE-B9E3-5059F2108631}"/>
                </a:ext>
              </a:extLst>
            </p:cNvPr>
            <p:cNvCxnSpPr>
              <a:cxnSpLocks/>
              <a:stCxn id="8" idx="0"/>
              <a:endCxn id="28" idx="1"/>
            </p:cNvCxnSpPr>
            <p:nvPr/>
          </p:nvCxnSpPr>
          <p:spPr>
            <a:xfrm rot="5400000" flipH="1" flipV="1">
              <a:off x="2505489" y="-1686236"/>
              <a:ext cx="773970" cy="1872069"/>
            </a:xfrm>
            <a:prstGeom prst="bentConnector2">
              <a:avLst/>
            </a:prstGeom>
            <a:ln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488975A7-756D-4056-ABF5-3DBCE6239F10}"/>
                </a:ext>
              </a:extLst>
            </p:cNvPr>
            <p:cNvSpPr/>
            <p:nvPr/>
          </p:nvSpPr>
          <p:spPr>
            <a:xfrm>
              <a:off x="1972405" y="-1330421"/>
              <a:ext cx="403509" cy="193234"/>
            </a:xfrm>
            <a:prstGeom prst="roundRect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dirty="0"/>
                <a:t>No</a:t>
              </a:r>
            </a:p>
          </p:txBody>
        </p:sp>
      </p:grp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8F05CEDF-C8C2-460D-B1F0-2727B06FE055}"/>
              </a:ext>
            </a:extLst>
          </p:cNvPr>
          <p:cNvSpPr/>
          <p:nvPr/>
        </p:nvSpPr>
        <p:spPr>
          <a:xfrm>
            <a:off x="3470955" y="1288071"/>
            <a:ext cx="1417569" cy="65894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Follow Supplier Expense process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AFA5FC1F-03FF-4B58-82E6-9038A89AC97C}"/>
              </a:ext>
            </a:extLst>
          </p:cNvPr>
          <p:cNvSpPr/>
          <p:nvPr/>
        </p:nvSpPr>
        <p:spPr>
          <a:xfrm>
            <a:off x="5996847" y="2404211"/>
            <a:ext cx="1335938" cy="9144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Payment in Advance Required?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BBCB01F-1675-44CA-A0EC-AAF419419F79}"/>
              </a:ext>
            </a:extLst>
          </p:cNvPr>
          <p:cNvGrpSpPr/>
          <p:nvPr/>
        </p:nvGrpSpPr>
        <p:grpSpPr>
          <a:xfrm>
            <a:off x="7332785" y="2668177"/>
            <a:ext cx="999387" cy="205934"/>
            <a:chOff x="1817476" y="1739707"/>
            <a:chExt cx="999387" cy="205934"/>
          </a:xfrm>
        </p:grpSpPr>
        <p:cxnSp>
          <p:nvCxnSpPr>
            <p:cNvPr id="40" name="Connector: Elbow 39">
              <a:extLst>
                <a:ext uri="{FF2B5EF4-FFF2-40B4-BE49-F238E27FC236}">
                  <a16:creationId xmlns:a16="http://schemas.microsoft.com/office/drawing/2014/main" id="{AEB63D1C-640B-418D-8826-533B463B49E4}"/>
                </a:ext>
              </a:extLst>
            </p:cNvPr>
            <p:cNvCxnSpPr>
              <a:cxnSpLocks/>
              <a:stCxn id="35" idx="3"/>
              <a:endCxn id="45" idx="1"/>
            </p:cNvCxnSpPr>
            <p:nvPr/>
          </p:nvCxnSpPr>
          <p:spPr>
            <a:xfrm>
              <a:off x="1817476" y="1932941"/>
              <a:ext cx="999387" cy="127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151BA53C-2DCE-484E-8DC1-629F5C622D4F}"/>
                </a:ext>
              </a:extLst>
            </p:cNvPr>
            <p:cNvSpPr/>
            <p:nvPr/>
          </p:nvSpPr>
          <p:spPr>
            <a:xfrm>
              <a:off x="2059229" y="1739707"/>
              <a:ext cx="403509" cy="193234"/>
            </a:xfrm>
            <a:prstGeom prst="roundRect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dirty="0"/>
                <a:t>Yes</a:t>
              </a:r>
            </a:p>
          </p:txBody>
        </p:sp>
      </p:grp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4FFC9DDA-8A55-40E0-A031-1B4B964D145D}"/>
              </a:ext>
            </a:extLst>
          </p:cNvPr>
          <p:cNvSpPr/>
          <p:nvPr/>
        </p:nvSpPr>
        <p:spPr>
          <a:xfrm>
            <a:off x="8332172" y="2404211"/>
            <a:ext cx="1786849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Local In-Country payment run approval process occurs for payment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6BF3EF20-F9BC-4A5F-870F-CF9FF4F34640}"/>
              </a:ext>
            </a:extLst>
          </p:cNvPr>
          <p:cNvSpPr/>
          <p:nvPr/>
        </p:nvSpPr>
        <p:spPr>
          <a:xfrm>
            <a:off x="624251" y="4905135"/>
            <a:ext cx="1981200" cy="9144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Staff member (or local finance team) enters expenses and attach receipts 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B1C355F8-0F10-4B2B-8FE9-67A61595FA2F}"/>
              </a:ext>
            </a:extLst>
          </p:cNvPr>
          <p:cNvSpPr/>
          <p:nvPr/>
        </p:nvSpPr>
        <p:spPr>
          <a:xfrm>
            <a:off x="5996847" y="4892435"/>
            <a:ext cx="1786849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Second approval by staff line manager*</a:t>
            </a:r>
          </a:p>
        </p:txBody>
      </p:sp>
      <p:cxnSp>
        <p:nvCxnSpPr>
          <p:cNvPr id="59" name="Connector: Elbow 58">
            <a:extLst>
              <a:ext uri="{FF2B5EF4-FFF2-40B4-BE49-F238E27FC236}">
                <a16:creationId xmlns:a16="http://schemas.microsoft.com/office/drawing/2014/main" id="{D6D704A3-6A83-446E-B8AF-2D523AEED932}"/>
              </a:ext>
            </a:extLst>
          </p:cNvPr>
          <p:cNvCxnSpPr>
            <a:cxnSpLocks/>
            <a:stCxn id="53" idx="3"/>
            <a:endCxn id="37" idx="1"/>
          </p:cNvCxnSpPr>
          <p:nvPr/>
        </p:nvCxnSpPr>
        <p:spPr>
          <a:xfrm>
            <a:off x="2605451" y="5362335"/>
            <a:ext cx="808614" cy="12700"/>
          </a:xfrm>
          <a:prstGeom prst="bentConnector3">
            <a:avLst>
              <a:gd name="adj1" fmla="val 50000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FAF6EEAE-8D05-4DBC-B4FC-F2A9DF5DBF88}"/>
              </a:ext>
            </a:extLst>
          </p:cNvPr>
          <p:cNvCxnSpPr>
            <a:cxnSpLocks/>
            <a:stCxn id="37" idx="3"/>
            <a:endCxn id="58" idx="1"/>
          </p:cNvCxnSpPr>
          <p:nvPr/>
        </p:nvCxnSpPr>
        <p:spPr>
          <a:xfrm flipV="1">
            <a:off x="5200914" y="5349635"/>
            <a:ext cx="795933" cy="12700"/>
          </a:xfrm>
          <a:prstGeom prst="bentConnector3">
            <a:avLst>
              <a:gd name="adj1" fmla="val 50000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092A4A1-BA4D-4A86-9227-B863C1D9787D}"/>
              </a:ext>
            </a:extLst>
          </p:cNvPr>
          <p:cNvGrpSpPr/>
          <p:nvPr/>
        </p:nvGrpSpPr>
        <p:grpSpPr>
          <a:xfrm>
            <a:off x="1614851" y="3318612"/>
            <a:ext cx="5049965" cy="1586524"/>
            <a:chOff x="-4092764" y="2192602"/>
            <a:chExt cx="5049965" cy="1586524"/>
          </a:xfrm>
        </p:grpSpPr>
        <p:cxnSp>
          <p:nvCxnSpPr>
            <p:cNvPr id="69" name="Connector: Elbow 68">
              <a:extLst>
                <a:ext uri="{FF2B5EF4-FFF2-40B4-BE49-F238E27FC236}">
                  <a16:creationId xmlns:a16="http://schemas.microsoft.com/office/drawing/2014/main" id="{3212AB5D-8E45-4D00-843B-728E53495935}"/>
                </a:ext>
              </a:extLst>
            </p:cNvPr>
            <p:cNvCxnSpPr>
              <a:cxnSpLocks/>
              <a:stCxn id="35" idx="2"/>
              <a:endCxn id="53" idx="0"/>
            </p:cNvCxnSpPr>
            <p:nvPr/>
          </p:nvCxnSpPr>
          <p:spPr>
            <a:xfrm rot="5400000">
              <a:off x="-2361043" y="460881"/>
              <a:ext cx="1586524" cy="5049965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411BE0C8-99E7-43C5-B712-912402E79898}"/>
                </a:ext>
              </a:extLst>
            </p:cNvPr>
            <p:cNvSpPr/>
            <p:nvPr/>
          </p:nvSpPr>
          <p:spPr>
            <a:xfrm>
              <a:off x="553692" y="2786279"/>
              <a:ext cx="403509" cy="193234"/>
            </a:xfrm>
            <a:prstGeom prst="roundRect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dirty="0"/>
                <a:t>No</a:t>
              </a:r>
            </a:p>
          </p:txBody>
        </p:sp>
      </p:grp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D230D6DB-908A-4C64-94F3-29E165B4FD41}"/>
              </a:ext>
            </a:extLst>
          </p:cNvPr>
          <p:cNvCxnSpPr>
            <a:cxnSpLocks/>
            <a:stCxn id="41" idx="1"/>
            <a:endCxn id="53" idx="0"/>
          </p:cNvCxnSpPr>
          <p:nvPr/>
        </p:nvCxnSpPr>
        <p:spPr>
          <a:xfrm rot="10800000" flipV="1">
            <a:off x="1614851" y="4108469"/>
            <a:ext cx="6688944" cy="796666"/>
          </a:xfrm>
          <a:prstGeom prst="bentConnector2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7D0A78FE-C2E2-4BD1-A9C4-D64D5B7D18FA}"/>
              </a:ext>
            </a:extLst>
          </p:cNvPr>
          <p:cNvSpPr/>
          <p:nvPr/>
        </p:nvSpPr>
        <p:spPr>
          <a:xfrm>
            <a:off x="624249" y="6139494"/>
            <a:ext cx="3883273" cy="53807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* Some locations might have value limits on approval and more senior managers will need to approve</a:t>
            </a:r>
          </a:p>
        </p:txBody>
      </p: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922C46CB-8FD2-4285-84CC-5B6376F849DA}"/>
              </a:ext>
            </a:extLst>
          </p:cNvPr>
          <p:cNvSpPr/>
          <p:nvPr/>
        </p:nvSpPr>
        <p:spPr>
          <a:xfrm>
            <a:off x="8453269" y="3449339"/>
            <a:ext cx="594478" cy="20192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Iplicit</a:t>
            </a: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BEA60304-0FED-4B04-A396-C5876E903253}"/>
              </a:ext>
            </a:extLst>
          </p:cNvPr>
          <p:cNvSpPr/>
          <p:nvPr/>
        </p:nvSpPr>
        <p:spPr>
          <a:xfrm>
            <a:off x="750063" y="4703205"/>
            <a:ext cx="594478" cy="20192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Iplicit</a:t>
            </a: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E87EA742-EEA5-447F-9F0E-FBF16C34DEEF}"/>
              </a:ext>
            </a:extLst>
          </p:cNvPr>
          <p:cNvSpPr/>
          <p:nvPr/>
        </p:nvSpPr>
        <p:spPr>
          <a:xfrm>
            <a:off x="3545356" y="4696856"/>
            <a:ext cx="594478" cy="20192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Iplicit</a:t>
            </a:r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C297BD06-7371-4939-BF9B-52D48606D489}"/>
              </a:ext>
            </a:extLst>
          </p:cNvPr>
          <p:cNvSpPr/>
          <p:nvPr/>
        </p:nvSpPr>
        <p:spPr>
          <a:xfrm>
            <a:off x="6107084" y="4689527"/>
            <a:ext cx="594478" cy="20192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Iplicit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F8AEDDD4-6151-483A-966F-E6BB21F32931}"/>
              </a:ext>
            </a:extLst>
          </p:cNvPr>
          <p:cNvSpPr/>
          <p:nvPr/>
        </p:nvSpPr>
        <p:spPr>
          <a:xfrm>
            <a:off x="8451666" y="4885627"/>
            <a:ext cx="1786849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Local In-Country payment run approval process occurs for payment</a:t>
            </a:r>
          </a:p>
        </p:txBody>
      </p: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AF5F5DC7-F7EF-49A4-8393-41DC6759D040}"/>
              </a:ext>
            </a:extLst>
          </p:cNvPr>
          <p:cNvCxnSpPr>
            <a:cxnSpLocks/>
            <a:stCxn id="58" idx="3"/>
            <a:endCxn id="36" idx="1"/>
          </p:cNvCxnSpPr>
          <p:nvPr/>
        </p:nvCxnSpPr>
        <p:spPr>
          <a:xfrm flipV="1">
            <a:off x="7783696" y="5342827"/>
            <a:ext cx="667970" cy="6808"/>
          </a:xfrm>
          <a:prstGeom prst="bentConnector3">
            <a:avLst>
              <a:gd name="adj1" fmla="val 50000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8256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8D1187A-F38E-4F65-8C1B-D1A2E1A6E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0063" y="167730"/>
            <a:ext cx="8487722" cy="1028024"/>
          </a:xfrm>
        </p:spPr>
        <p:txBody>
          <a:bodyPr>
            <a:normAutofit/>
          </a:bodyPr>
          <a:lstStyle/>
          <a:p>
            <a:pPr algn="l"/>
            <a:r>
              <a:rPr lang="en-GB" sz="2400" dirty="0">
                <a:solidFill>
                  <a:schemeClr val="accent2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Income</a:t>
            </a:r>
          </a:p>
          <a:p>
            <a:pPr algn="l"/>
            <a:r>
              <a:rPr lang="en-GB" sz="2200" dirty="0">
                <a:solidFill>
                  <a:schemeClr val="accent4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For </a:t>
            </a:r>
            <a:r>
              <a:rPr lang="en-GB" sz="2200" i="1" dirty="0">
                <a:solidFill>
                  <a:schemeClr val="accent4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any</a:t>
            </a:r>
            <a:r>
              <a:rPr lang="en-GB" sz="2200" dirty="0">
                <a:solidFill>
                  <a:schemeClr val="accent4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 receipt method (bank receipt, petty cash, etc)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7E6132-BC75-4A65-9FFC-5609F90943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3281" y="256437"/>
            <a:ext cx="1471771" cy="1284952"/>
          </a:xfrm>
          <a:prstGeom prst="rect">
            <a:avLst/>
          </a:prstGeom>
        </p:spPr>
      </p:pic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D05EE224-C5B6-4FE5-BF11-C563439AE9BE}"/>
              </a:ext>
            </a:extLst>
          </p:cNvPr>
          <p:cNvSpPr/>
          <p:nvPr/>
        </p:nvSpPr>
        <p:spPr>
          <a:xfrm>
            <a:off x="3470954" y="1477109"/>
            <a:ext cx="2220599" cy="9144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Email local finance team with all income details – </a:t>
            </a:r>
            <a:r>
              <a:rPr lang="en-GB" sz="1200" b="1" dirty="0"/>
              <a:t>Know Your Customer/Partner/Donor</a:t>
            </a:r>
          </a:p>
        </p:txBody>
      </p: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98835175-5A10-4200-AD4B-0AD06B005E7C}"/>
              </a:ext>
            </a:extLst>
          </p:cNvPr>
          <p:cNvCxnSpPr>
            <a:cxnSpLocks/>
            <a:stCxn id="34" idx="2"/>
            <a:endCxn id="60" idx="0"/>
          </p:cNvCxnSpPr>
          <p:nvPr/>
        </p:nvCxnSpPr>
        <p:spPr>
          <a:xfrm rot="5400000">
            <a:off x="3420672" y="2016375"/>
            <a:ext cx="785449" cy="1535717"/>
          </a:xfrm>
          <a:prstGeom prst="bentConnector3">
            <a:avLst>
              <a:gd name="adj1" fmla="val 50000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15D02446-D083-42E9-8F0F-B4F0D05F64CF}"/>
              </a:ext>
            </a:extLst>
          </p:cNvPr>
          <p:cNvSpPr/>
          <p:nvPr/>
        </p:nvSpPr>
        <p:spPr>
          <a:xfrm>
            <a:off x="2152112" y="3176958"/>
            <a:ext cx="1786849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Local Finance Team raises Income Document in finance system</a:t>
            </a:r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B67BE52A-3888-4D6D-A4C8-36A9CE153B6E}"/>
              </a:ext>
            </a:extLst>
          </p:cNvPr>
          <p:cNvSpPr/>
          <p:nvPr/>
        </p:nvSpPr>
        <p:spPr>
          <a:xfrm>
            <a:off x="4379069" y="3176958"/>
            <a:ext cx="1786849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Income Document approved by Project/Department budget owner</a:t>
            </a:r>
          </a:p>
        </p:txBody>
      </p: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FF6A2479-7C9C-48C4-BC10-28C6A33C3A3B}"/>
              </a:ext>
            </a:extLst>
          </p:cNvPr>
          <p:cNvCxnSpPr>
            <a:cxnSpLocks/>
            <a:stCxn id="60" idx="3"/>
            <a:endCxn id="64" idx="1"/>
          </p:cNvCxnSpPr>
          <p:nvPr/>
        </p:nvCxnSpPr>
        <p:spPr>
          <a:xfrm>
            <a:off x="3938961" y="3634158"/>
            <a:ext cx="440108" cy="12700"/>
          </a:xfrm>
          <a:prstGeom prst="bentConnector3">
            <a:avLst>
              <a:gd name="adj1" fmla="val 50000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7A103812-6A0A-4468-A202-9A58D53413EE}"/>
              </a:ext>
            </a:extLst>
          </p:cNvPr>
          <p:cNvCxnSpPr>
            <a:cxnSpLocks/>
            <a:stCxn id="64" idx="3"/>
            <a:endCxn id="32" idx="0"/>
          </p:cNvCxnSpPr>
          <p:nvPr/>
        </p:nvCxnSpPr>
        <p:spPr>
          <a:xfrm>
            <a:off x="6165918" y="3634158"/>
            <a:ext cx="1750522" cy="709233"/>
          </a:xfrm>
          <a:prstGeom prst="bentConnector2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A181E346-4A98-40BA-9FA1-CEEBF5357A53}"/>
              </a:ext>
            </a:extLst>
          </p:cNvPr>
          <p:cNvSpPr/>
          <p:nvPr/>
        </p:nvSpPr>
        <p:spPr>
          <a:xfrm>
            <a:off x="2244642" y="2961987"/>
            <a:ext cx="594478" cy="20192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Iplicit</a:t>
            </a: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25024BD0-9760-4643-948D-D7E18F39410A}"/>
              </a:ext>
            </a:extLst>
          </p:cNvPr>
          <p:cNvSpPr/>
          <p:nvPr/>
        </p:nvSpPr>
        <p:spPr>
          <a:xfrm>
            <a:off x="4495473" y="2972201"/>
            <a:ext cx="594478" cy="20192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Iplicit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12BC83A6-DD58-4CBD-A5D6-B6BBC29DF9B4}"/>
              </a:ext>
            </a:extLst>
          </p:cNvPr>
          <p:cNvSpPr/>
          <p:nvPr/>
        </p:nvSpPr>
        <p:spPr>
          <a:xfrm>
            <a:off x="7023015" y="4343391"/>
            <a:ext cx="1786849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Local Finance Team raises Receipt of money against income document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2FCF8684-BAAC-4579-AB35-8BED96944DBC}"/>
              </a:ext>
            </a:extLst>
          </p:cNvPr>
          <p:cNvSpPr/>
          <p:nvPr/>
        </p:nvSpPr>
        <p:spPr>
          <a:xfrm>
            <a:off x="7115545" y="4128420"/>
            <a:ext cx="594478" cy="20192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/>
              <a:t>Iplicit</a:t>
            </a:r>
          </a:p>
        </p:txBody>
      </p:sp>
    </p:spTree>
    <p:extLst>
      <p:ext uri="{BB962C8B-B14F-4D97-AF65-F5344CB8AC3E}">
        <p14:creationId xmlns:p14="http://schemas.microsoft.com/office/powerpoint/2010/main" val="213265572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1927</TotalTime>
  <Words>336</Words>
  <Application>Microsoft Office PowerPoint</Application>
  <PresentationFormat>Widescreen</PresentationFormat>
  <Paragraphs>65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Segoe UI</vt:lpstr>
      <vt:lpstr>Segoe UI Black</vt:lpstr>
      <vt:lpstr>Trebuchet MS</vt:lpstr>
      <vt:lpstr>Wingdings 3</vt:lpstr>
      <vt:lpstr>Facet</vt:lpstr>
      <vt:lpstr>Health Poverty Action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Poverty Action</dc:title>
  <dc:creator>John Northrop</dc:creator>
  <cp:lastModifiedBy>John Northrop</cp:lastModifiedBy>
  <cp:revision>19</cp:revision>
  <cp:lastPrinted>2020-11-02T09:39:13Z</cp:lastPrinted>
  <dcterms:created xsi:type="dcterms:W3CDTF">2020-05-21T06:28:40Z</dcterms:created>
  <dcterms:modified xsi:type="dcterms:W3CDTF">2021-08-03T07:08:19Z</dcterms:modified>
</cp:coreProperties>
</file>